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9" r:id="rId4"/>
    <p:sldId id="292" r:id="rId5"/>
    <p:sldId id="261" r:id="rId6"/>
    <p:sldId id="272" r:id="rId7"/>
    <p:sldId id="29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D1432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2303F-25E5-403A-9756-BA1A40A2822A}" type="doc">
      <dgm:prSet loTypeId="urn:microsoft.com/office/officeart/2005/8/layout/hierarchy4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F0D8AAB3-842E-44ED-8D23-423FAA3455D7}">
      <dgm:prSet phldrT="[Tekst]" custT="1"/>
      <dgm:spPr>
        <a:xfrm>
          <a:off x="6254" y="403813"/>
          <a:ext cx="3738316" cy="329050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Ecovis System Rewident Sp z o.o. </a:t>
          </a:r>
        </a:p>
      </dgm:t>
    </dgm:pt>
    <dgm:pt modelId="{C2E4917A-F48B-46B9-81ED-B160A828B92E}" type="parTrans" cxnId="{C166DEF4-3FC5-43AA-9520-EF627C4F84A1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2CE04239-7A27-411B-B436-2B7245CB8962}" type="sibTrans" cxnId="{C166DEF4-3FC5-43AA-9520-EF627C4F84A1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127D93FC-A702-4C92-97D9-08815175CB64}">
      <dgm:prSet phldrT="[Tekst]" custT="1"/>
      <dgm:spPr>
        <a:xfrm>
          <a:off x="6254" y="904744"/>
          <a:ext cx="1830713" cy="1046998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ctr"/>
          <a:endParaRPr lang="pl-PL" sz="1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 panose="020B0502020202020204" pitchFamily="34" charset="0"/>
            <a:ea typeface="+mn-ea"/>
            <a:cs typeface="Arial" pitchFamily="34" charset="0"/>
          </a:endParaRPr>
        </a:p>
        <a:p>
          <a:pPr algn="ctr"/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Siedziba Główna - Warszawa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Adres:    ul. Garażowa 5A,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                02-651 Warszawa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Tel. :  +48 (022) 380 0 380</a:t>
          </a:r>
        </a:p>
        <a:p>
          <a:pPr algn="ctr"/>
          <a:r>
            <a:rPr lang="de-DE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Fax : </a:t>
          </a:r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  +</a:t>
          </a:r>
          <a:r>
            <a:rPr lang="de-DE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48 (022) 380 0 381</a:t>
          </a:r>
          <a:endParaRPr lang="pl-PL" sz="1100" b="0" dirty="0">
            <a:solidFill>
              <a:srgbClr val="5A5A5A"/>
            </a:solidFill>
            <a:latin typeface="Century Gothic" panose="020B0502020202020204" pitchFamily="34" charset="0"/>
            <a:ea typeface="+mn-ea"/>
            <a:cs typeface="Arial" pitchFamily="34" charset="0"/>
          </a:endParaRPr>
        </a:p>
      </dgm:t>
    </dgm:pt>
    <dgm:pt modelId="{69C84596-03CB-4FC2-8826-8561E0E6A162}" type="parTrans" cxnId="{D2C1AD86-612D-45AE-BDAC-F67528F431D0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E35373AF-E61C-4FD9-9261-2851C931DC9C}" type="sibTrans" cxnId="{D2C1AD86-612D-45AE-BDAC-F67528F431D0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352F4172-0C7A-4432-99C7-487FE9B68FF1}">
      <dgm:prSet phldrT="[Tekst]" custT="1"/>
      <dgm:spPr>
        <a:xfrm>
          <a:off x="1913858" y="904744"/>
          <a:ext cx="1830713" cy="1046998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anchor="t"/>
        <a:lstStyle/>
        <a:p>
          <a:pPr algn="ctr"/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/>
          </a:r>
          <a:b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</a:br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/>
          </a:r>
          <a:b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</a:br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Departament Kadry i Płace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Adres:    al. Jana Pawła II 61 c 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         01-031 Warszawa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Tel. :  +48 (022) 380 0 380</a:t>
          </a:r>
        </a:p>
        <a:p>
          <a:pPr algn="ctr"/>
          <a:r>
            <a:rPr lang="pl-PL" sz="1100" b="0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     Fax : +48 (022) 380 0 381</a:t>
          </a:r>
          <a:r>
            <a:rPr lang="pl-PL" sz="1100" b="1" dirty="0">
              <a:solidFill>
                <a:srgbClr val="5A5A5A"/>
              </a:solidFill>
              <a:latin typeface="Century Gothic" panose="020B0502020202020204" pitchFamily="34" charset="0"/>
              <a:ea typeface="+mn-ea"/>
              <a:cs typeface="Arial" pitchFamily="34" charset="0"/>
            </a:rPr>
            <a:t>	 </a:t>
          </a:r>
        </a:p>
      </dgm:t>
    </dgm:pt>
    <dgm:pt modelId="{9E9600AD-D267-41A3-A3B4-7C5874CFBF21}" type="parTrans" cxnId="{1861AC84-4037-4B45-BE13-B82A3D62BF28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F28D7BC9-6560-4677-89C4-B48BA59389F2}" type="sibTrans" cxnId="{1861AC84-4037-4B45-BE13-B82A3D62BF28}">
      <dgm:prSet/>
      <dgm:spPr/>
      <dgm:t>
        <a:bodyPr/>
        <a:lstStyle/>
        <a:p>
          <a:endParaRPr lang="pl-PL" sz="1100">
            <a:latin typeface="Century Gothic" panose="020B0502020202020204" pitchFamily="34" charset="0"/>
          </a:endParaRPr>
        </a:p>
      </dgm:t>
    </dgm:pt>
    <dgm:pt modelId="{7FC91B92-BEEC-4752-AE64-878280DDA79C}" type="pres">
      <dgm:prSet presAssocID="{9412303F-25E5-403A-9756-BA1A40A282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98D7B92-0E01-43AE-8DED-BF5BC4CA8FE3}" type="pres">
      <dgm:prSet presAssocID="{F0D8AAB3-842E-44ED-8D23-423FAA3455D7}" presName="vertOne" presStyleCnt="0"/>
      <dgm:spPr/>
    </dgm:pt>
    <dgm:pt modelId="{099C0B96-03E8-44B1-9F5A-D6E84BD25566}" type="pres">
      <dgm:prSet presAssocID="{F0D8AAB3-842E-44ED-8D23-423FAA3455D7}" presName="txOne" presStyleLbl="node0" presStyleIdx="0" presStyleCnt="1" custScaleY="2304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l-PL"/>
        </a:p>
      </dgm:t>
    </dgm:pt>
    <dgm:pt modelId="{66AD979F-5754-431D-B3EE-50926C5B252B}" type="pres">
      <dgm:prSet presAssocID="{F0D8AAB3-842E-44ED-8D23-423FAA3455D7}" presName="parTransOne" presStyleCnt="0"/>
      <dgm:spPr/>
    </dgm:pt>
    <dgm:pt modelId="{2FF987A1-EB19-4498-B095-89120EE5CD7E}" type="pres">
      <dgm:prSet presAssocID="{F0D8AAB3-842E-44ED-8D23-423FAA3455D7}" presName="horzOne" presStyleCnt="0"/>
      <dgm:spPr/>
    </dgm:pt>
    <dgm:pt modelId="{8490A202-3D6A-4E41-B2FA-8D3C624FECA4}" type="pres">
      <dgm:prSet presAssocID="{127D93FC-A702-4C92-97D9-08815175CB64}" presName="vertTwo" presStyleCnt="0"/>
      <dgm:spPr/>
    </dgm:pt>
    <dgm:pt modelId="{3E3366C3-4B67-4A42-BB3C-4D801DB35B65}" type="pres">
      <dgm:prSet presAssocID="{127D93FC-A702-4C92-97D9-08815175CB64}" presName="txTwo" presStyleLbl="node2" presStyleIdx="0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l-PL"/>
        </a:p>
      </dgm:t>
    </dgm:pt>
    <dgm:pt modelId="{9A7A5E4A-C5EF-4EDB-852D-C988E1DAA860}" type="pres">
      <dgm:prSet presAssocID="{127D93FC-A702-4C92-97D9-08815175CB64}" presName="horzTwo" presStyleCnt="0"/>
      <dgm:spPr/>
    </dgm:pt>
    <dgm:pt modelId="{F3BF3A3B-D3D2-43D1-8D19-C21018330BE1}" type="pres">
      <dgm:prSet presAssocID="{E35373AF-E61C-4FD9-9261-2851C931DC9C}" presName="sibSpaceTwo" presStyleCnt="0"/>
      <dgm:spPr/>
    </dgm:pt>
    <dgm:pt modelId="{761D1D48-7158-4F7A-94D3-41E11C41F40C}" type="pres">
      <dgm:prSet presAssocID="{352F4172-0C7A-4432-99C7-487FE9B68FF1}" presName="vertTwo" presStyleCnt="0"/>
      <dgm:spPr/>
    </dgm:pt>
    <dgm:pt modelId="{E7318665-50D7-42C3-B263-A2100A6B6A07}" type="pres">
      <dgm:prSet presAssocID="{352F4172-0C7A-4432-99C7-487FE9B68FF1}" presName="txTwo" presStyleLbl="node2" presStyleIdx="1" presStyleCnt="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pl-PL"/>
        </a:p>
      </dgm:t>
    </dgm:pt>
    <dgm:pt modelId="{79049918-EB09-4520-B318-8619843922DC}" type="pres">
      <dgm:prSet presAssocID="{352F4172-0C7A-4432-99C7-487FE9B68FF1}" presName="horzTwo" presStyleCnt="0"/>
      <dgm:spPr/>
    </dgm:pt>
  </dgm:ptLst>
  <dgm:cxnLst>
    <dgm:cxn modelId="{F2273540-1633-49DF-9ED7-A2A54E8E5DF4}" type="presOf" srcId="{9412303F-25E5-403A-9756-BA1A40A2822A}" destId="{7FC91B92-BEEC-4752-AE64-878280DDA79C}" srcOrd="0" destOrd="0" presId="urn:microsoft.com/office/officeart/2005/8/layout/hierarchy4"/>
    <dgm:cxn modelId="{C166DEF4-3FC5-43AA-9520-EF627C4F84A1}" srcId="{9412303F-25E5-403A-9756-BA1A40A2822A}" destId="{F0D8AAB3-842E-44ED-8D23-423FAA3455D7}" srcOrd="0" destOrd="0" parTransId="{C2E4917A-F48B-46B9-81ED-B160A828B92E}" sibTransId="{2CE04239-7A27-411B-B436-2B7245CB8962}"/>
    <dgm:cxn modelId="{8339D225-93C6-4579-BD03-AA052B2F8BB7}" type="presOf" srcId="{352F4172-0C7A-4432-99C7-487FE9B68FF1}" destId="{E7318665-50D7-42C3-B263-A2100A6B6A07}" srcOrd="0" destOrd="0" presId="urn:microsoft.com/office/officeart/2005/8/layout/hierarchy4"/>
    <dgm:cxn modelId="{15F929F7-F6F5-4643-AC99-2708730FC0E2}" type="presOf" srcId="{127D93FC-A702-4C92-97D9-08815175CB64}" destId="{3E3366C3-4B67-4A42-BB3C-4D801DB35B65}" srcOrd="0" destOrd="0" presId="urn:microsoft.com/office/officeart/2005/8/layout/hierarchy4"/>
    <dgm:cxn modelId="{1861AC84-4037-4B45-BE13-B82A3D62BF28}" srcId="{F0D8AAB3-842E-44ED-8D23-423FAA3455D7}" destId="{352F4172-0C7A-4432-99C7-487FE9B68FF1}" srcOrd="1" destOrd="0" parTransId="{9E9600AD-D267-41A3-A3B4-7C5874CFBF21}" sibTransId="{F28D7BC9-6560-4677-89C4-B48BA59389F2}"/>
    <dgm:cxn modelId="{D2C1AD86-612D-45AE-BDAC-F67528F431D0}" srcId="{F0D8AAB3-842E-44ED-8D23-423FAA3455D7}" destId="{127D93FC-A702-4C92-97D9-08815175CB64}" srcOrd="0" destOrd="0" parTransId="{69C84596-03CB-4FC2-8826-8561E0E6A162}" sibTransId="{E35373AF-E61C-4FD9-9261-2851C931DC9C}"/>
    <dgm:cxn modelId="{E2F74E20-9FE4-4C50-AACC-D5D0BAF28C60}" type="presOf" srcId="{F0D8AAB3-842E-44ED-8D23-423FAA3455D7}" destId="{099C0B96-03E8-44B1-9F5A-D6E84BD25566}" srcOrd="0" destOrd="0" presId="urn:microsoft.com/office/officeart/2005/8/layout/hierarchy4"/>
    <dgm:cxn modelId="{4328A8EA-B51D-476D-9CC9-7F43F6D3935A}" type="presParOf" srcId="{7FC91B92-BEEC-4752-AE64-878280DDA79C}" destId="{B98D7B92-0E01-43AE-8DED-BF5BC4CA8FE3}" srcOrd="0" destOrd="0" presId="urn:microsoft.com/office/officeart/2005/8/layout/hierarchy4"/>
    <dgm:cxn modelId="{405CCC8C-3A21-4294-A706-EAE206765BAA}" type="presParOf" srcId="{B98D7B92-0E01-43AE-8DED-BF5BC4CA8FE3}" destId="{099C0B96-03E8-44B1-9F5A-D6E84BD25566}" srcOrd="0" destOrd="0" presId="urn:microsoft.com/office/officeart/2005/8/layout/hierarchy4"/>
    <dgm:cxn modelId="{BDB885F2-B9A5-466A-9495-116D5BE16F6D}" type="presParOf" srcId="{B98D7B92-0E01-43AE-8DED-BF5BC4CA8FE3}" destId="{66AD979F-5754-431D-B3EE-50926C5B252B}" srcOrd="1" destOrd="0" presId="urn:microsoft.com/office/officeart/2005/8/layout/hierarchy4"/>
    <dgm:cxn modelId="{B1C87368-A635-4641-90E9-C2E6984A0D49}" type="presParOf" srcId="{B98D7B92-0E01-43AE-8DED-BF5BC4CA8FE3}" destId="{2FF987A1-EB19-4498-B095-89120EE5CD7E}" srcOrd="2" destOrd="0" presId="urn:microsoft.com/office/officeart/2005/8/layout/hierarchy4"/>
    <dgm:cxn modelId="{F8D4DA16-2C5F-4734-A00C-73501298C4DB}" type="presParOf" srcId="{2FF987A1-EB19-4498-B095-89120EE5CD7E}" destId="{8490A202-3D6A-4E41-B2FA-8D3C624FECA4}" srcOrd="0" destOrd="0" presId="urn:microsoft.com/office/officeart/2005/8/layout/hierarchy4"/>
    <dgm:cxn modelId="{4CA46145-65E5-43EB-A1E0-A8A2FEEF97FD}" type="presParOf" srcId="{8490A202-3D6A-4E41-B2FA-8D3C624FECA4}" destId="{3E3366C3-4B67-4A42-BB3C-4D801DB35B65}" srcOrd="0" destOrd="0" presId="urn:microsoft.com/office/officeart/2005/8/layout/hierarchy4"/>
    <dgm:cxn modelId="{52C3A748-97CD-4FF6-BB0F-4A80B632D93F}" type="presParOf" srcId="{8490A202-3D6A-4E41-B2FA-8D3C624FECA4}" destId="{9A7A5E4A-C5EF-4EDB-852D-C988E1DAA860}" srcOrd="1" destOrd="0" presId="urn:microsoft.com/office/officeart/2005/8/layout/hierarchy4"/>
    <dgm:cxn modelId="{D0B5ADFF-BB1D-492D-B2DF-EB1948845CC2}" type="presParOf" srcId="{2FF987A1-EB19-4498-B095-89120EE5CD7E}" destId="{F3BF3A3B-D3D2-43D1-8D19-C21018330BE1}" srcOrd="1" destOrd="0" presId="urn:microsoft.com/office/officeart/2005/8/layout/hierarchy4"/>
    <dgm:cxn modelId="{9CBD404A-D9FF-431A-B5F0-9FD0C3D6647E}" type="presParOf" srcId="{2FF987A1-EB19-4498-B095-89120EE5CD7E}" destId="{761D1D48-7158-4F7A-94D3-41E11C41F40C}" srcOrd="2" destOrd="0" presId="urn:microsoft.com/office/officeart/2005/8/layout/hierarchy4"/>
    <dgm:cxn modelId="{74F2B702-1C4E-45FB-AE56-B8034C2C363D}" type="presParOf" srcId="{761D1D48-7158-4F7A-94D3-41E11C41F40C}" destId="{E7318665-50D7-42C3-B263-A2100A6B6A07}" srcOrd="0" destOrd="0" presId="urn:microsoft.com/office/officeart/2005/8/layout/hierarchy4"/>
    <dgm:cxn modelId="{D5C642F4-C0D5-4F99-AD75-2C23E9E9A923}" type="presParOf" srcId="{761D1D48-7158-4F7A-94D3-41E11C41F40C}" destId="{79049918-EB09-4520-B318-8619843922D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10" tIns="45905" rIns="91810" bIns="459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10" tIns="45905" rIns="91810" bIns="45905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0" tIns="45905" rIns="91810" bIns="459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810" tIns="45905" rIns="91810" bIns="459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10" tIns="45905" rIns="91810" bIns="459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10" tIns="45905" rIns="91810" bIns="45905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18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24873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2487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9804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2487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6914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691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4F9A22-BE35-4A7A-87D3-85CFF8CE1019}" type="datetimeFigureOut">
              <a:rPr lang="en-GB" smtClean="0"/>
              <a:pPr/>
              <a:t>03/06/2019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6B3781-BD01-4F62-90E4-35CB8DE14E8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ekrutacja@ecovis.p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mailto:warsaw-sr@ecovis.com" TargetMode="External"/><Relationship Id="rId5" Type="http://schemas.openxmlformats.org/officeDocument/2006/relationships/diagramLayout" Target="../diagrams/layout1.xml"/><Relationship Id="rId10" Type="http://schemas.openxmlformats.org/officeDocument/2006/relationships/hyperlink" Target="http://www.ecovis.com/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://www.system-rewident.com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5576" y="1916832"/>
            <a:ext cx="8808912" cy="4680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 anchor="ctr"/>
          <a:lstStyle/>
          <a:p>
            <a:pPr>
              <a:defRPr/>
            </a:pPr>
            <a:endParaRPr lang="en-AU" sz="3200" b="1" kern="0" dirty="0">
              <a:ea typeface="ＭＳ Ｐゴシック" charset="-128"/>
            </a:endParaRPr>
          </a:p>
          <a:p>
            <a:pPr>
              <a:defRPr/>
            </a:pPr>
            <a:endParaRPr lang="en-AU" sz="3200" b="1" kern="0" dirty="0">
              <a:solidFill>
                <a:schemeClr val="bg1"/>
              </a:solidFill>
              <a:ea typeface="ＭＳ Ｐゴシック" charset="-128"/>
            </a:endParaRPr>
          </a:p>
          <a:p>
            <a:pPr>
              <a:defRPr/>
            </a:pPr>
            <a:endParaRPr lang="en-GB" sz="2400" b="1" kern="0" dirty="0">
              <a:solidFill>
                <a:schemeClr val="bg1"/>
              </a:solidFill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202" y="404664"/>
            <a:ext cx="2716401" cy="637032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228" y="1285204"/>
            <a:ext cx="6287752" cy="419183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612775" y="5766355"/>
            <a:ext cx="7992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>
                <a:solidFill>
                  <a:srgbClr val="CD1432"/>
                </a:solidFill>
                <a:latin typeface="Century Gothic" panose="020B0502020202020204" pitchFamily="34" charset="0"/>
                <a:ea typeface="+mj-ea"/>
                <a:cs typeface="+mj-cs"/>
              </a:rPr>
              <a:t>PRAKTYKI STUDENCKIE W ECOVIS SYSTEM REWIDENT</a:t>
            </a:r>
          </a:p>
          <a:p>
            <a:pPr algn="ctr"/>
            <a:r>
              <a:rPr lang="pl-PL" sz="2400" b="1" u="sng" dirty="0">
                <a:solidFill>
                  <a:srgbClr val="CD1432"/>
                </a:solidFill>
                <a:latin typeface="Century Gothic" panose="020B0502020202020204" pitchFamily="34" charset="0"/>
                <a:ea typeface="+mj-ea"/>
                <a:cs typeface="+mj-cs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xmlns="" val="4013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472759"/>
            <a:ext cx="9361040" cy="360362"/>
            <a:chOff x="-113" y="11452"/>
            <a:chExt cx="11339" cy="567"/>
          </a:xfrm>
          <a:solidFill>
            <a:srgbClr val="CD1432"/>
          </a:solidFill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25344"/>
            <a:ext cx="2092500" cy="18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0" y="1052736"/>
            <a:ext cx="9144000" cy="5043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l-PL" altLang="pl-PL" sz="2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pl-PL" altLang="pl-PL" sz="2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40589" y="1975452"/>
            <a:ext cx="8249160" cy="4045835"/>
          </a:xfrm>
          <a:prstGeom prst="rect">
            <a:avLst/>
          </a:prstGeom>
          <a:solidFill>
            <a:srgbClr val="CD1432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415" y="185010"/>
            <a:ext cx="2716401" cy="637032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47420" y="949770"/>
            <a:ext cx="8013012" cy="834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32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r>
              <a:rPr lang="de-DE" sz="3200" b="1" dirty="0">
                <a:solidFill>
                  <a:srgbClr val="CD1432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95976" y="2177236"/>
            <a:ext cx="7432408" cy="3642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bg2"/>
                </a:solidFill>
                <a:latin typeface="Century Gothic" panose="020B0502020202020204" pitchFamily="34" charset="0"/>
              </a:rPr>
              <a:t>Czas trwania i cel praktyk</a:t>
            </a: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l-PL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bg2"/>
                </a:solidFill>
                <a:latin typeface="Century Gothic" panose="020B0502020202020204" pitchFamily="34" charset="0"/>
              </a:rPr>
              <a:t>Zakres praktyk</a:t>
            </a:r>
            <a:endParaRPr lang="de-DE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bg2"/>
                </a:solidFill>
                <a:latin typeface="Century Gothic" panose="020B0502020202020204" pitchFamily="34" charset="0"/>
              </a:rPr>
              <a:t>Etapy praktyk</a:t>
            </a:r>
          </a:p>
          <a:p>
            <a:pPr algn="l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bg2"/>
                </a:solidFill>
                <a:latin typeface="Century Gothic" panose="020B0502020202020204" pitchFamily="34" charset="0"/>
              </a:rPr>
              <a:t>Organizacja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pl-PL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bg2"/>
                </a:solidFill>
                <a:latin typeface="Century Gothic" panose="020B0502020202020204" pitchFamily="34" charset="0"/>
              </a:rPr>
              <a:t>Dane kontaktowe</a:t>
            </a:r>
          </a:p>
          <a:p>
            <a:pPr marL="285750" indent="-285750" algn="l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l-PL" sz="1800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 typeface="Wingdings" pitchFamily="2" charset="2"/>
              <a:buNone/>
            </a:pPr>
            <a:endParaRPr lang="pl-PL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 typeface="Wingdings" pitchFamily="2" charset="2"/>
              <a:buNone/>
            </a:pPr>
            <a:endParaRPr lang="pl-PL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</a:pPr>
            <a:endParaRPr lang="pl-PL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</a:pPr>
            <a:endParaRPr lang="en-US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algn="l">
              <a:spcBef>
                <a:spcPct val="0"/>
              </a:spcBef>
              <a:buFont typeface="Wingdings" pitchFamily="2" charset="2"/>
              <a:buNone/>
            </a:pPr>
            <a:endParaRPr lang="en-US" sz="18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8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495413"/>
            <a:ext cx="9361040" cy="360362"/>
            <a:chOff x="-113" y="11452"/>
            <a:chExt cx="11339" cy="567"/>
          </a:xfrm>
          <a:solidFill>
            <a:srgbClr val="CD1432"/>
          </a:solidFill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-4915" y="6528272"/>
            <a:ext cx="2092500" cy="21309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3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Pole tekstowe 4"/>
          <p:cNvSpPr txBox="1"/>
          <p:nvPr/>
        </p:nvSpPr>
        <p:spPr>
          <a:xfrm>
            <a:off x="0" y="1412775"/>
            <a:ext cx="9144000" cy="489985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pl-PL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</a:t>
            </a:r>
            <a:endParaRPr lang="pl-PL" sz="2000" b="1" u="sng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274" y="442402"/>
            <a:ext cx="2716401" cy="63703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-121321" y="1412775"/>
            <a:ext cx="4686516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20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endParaRPr lang="pl-PL" sz="20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endParaRPr lang="pl-PL" sz="20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r>
              <a:rPr lang="pl-PL" sz="2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CZAS TRWANIA I CEL PRAKTYK:</a:t>
            </a:r>
          </a:p>
          <a:p>
            <a:pPr algn="l"/>
            <a:endParaRPr lang="pl-PL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925" y="2204864"/>
            <a:ext cx="8366540" cy="432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3675" indent="-19367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b="1">
                <a:solidFill>
                  <a:srgbClr val="CD1432"/>
                </a:solidFill>
                <a:latin typeface="+mn-lt"/>
                <a:ea typeface="+mn-ea"/>
                <a:cs typeface="+mn-cs"/>
              </a:defRPr>
            </a:lvl1pPr>
            <a:lvl2pPr marL="573088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rgbClr val="5F5F5F"/>
                </a:solidFill>
                <a:latin typeface="+mn-lt"/>
              </a:defRPr>
            </a:lvl2pPr>
            <a:lvl3pPr marL="952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5F5F5F"/>
                </a:solidFill>
                <a:latin typeface="+mn-lt"/>
              </a:defRPr>
            </a:lvl3pPr>
            <a:lvl4pPr marL="1330325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4pPr>
            <a:lvl5pPr marL="17113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5pPr>
            <a:lvl6pPr marL="21685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6pPr>
            <a:lvl7pPr marL="26257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7pPr>
            <a:lvl8pPr marL="30829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8pPr>
            <a:lvl9pPr marL="35401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Termin praktyk: </a:t>
            </a:r>
            <a:r>
              <a:rPr lang="pl-PL" sz="1600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 tygodnie w terminie od 8 do 26  lipca 2019 roku</a:t>
            </a:r>
          </a:p>
          <a:p>
            <a:pPr marL="0" indent="0" algn="just">
              <a:buNone/>
            </a:pPr>
            <a:endParaRPr lang="pl-PL" sz="1600" b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Cel praktyk: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przekazanie podstaw teoretycznych oraz praktycznych z zakresu działania firm audytorskich i księgowych;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przekazanie podstaw teoretycznych oraz praktycznych z zakresu badania sprawozdań finansowych;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zapoznanie z zasadami etyki oraz jakości związanych z pracą w audycie</a:t>
            </a:r>
            <a:b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 księgowości;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zapoznanie z metodologią pracy w audycie;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600" b="0" kern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praktyczne przygotowanie praktykantów do uczestnictwa w projektach badań sprawozdań finansowych i innych usług biegłego rewidenta</a:t>
            </a:r>
          </a:p>
          <a:p>
            <a:pPr algn="just"/>
            <a:endParaRPr lang="pl-PL" sz="1600" b="0" kern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pl-PL" sz="1600" b="0" kern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pl-PL" sz="1600" b="0" kern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25916" y="2204864"/>
            <a:ext cx="7959833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18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18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endParaRPr lang="pl-PL" sz="18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endParaRPr lang="pl-PL" sz="1800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endParaRPr lang="pl-PL" sz="18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  <a:p>
            <a:pPr algn="l"/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482008"/>
            <a:ext cx="9361040" cy="360362"/>
            <a:chOff x="-113" y="11452"/>
            <a:chExt cx="11339" cy="567"/>
          </a:xfrm>
          <a:solidFill>
            <a:srgbClr val="CD1432"/>
          </a:solidFill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5422" y="6525344"/>
            <a:ext cx="2098305" cy="216024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4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Pole tekstowe 4"/>
          <p:cNvSpPr txBox="1"/>
          <p:nvPr/>
        </p:nvSpPr>
        <p:spPr>
          <a:xfrm>
            <a:off x="0" y="1362697"/>
            <a:ext cx="9144000" cy="49499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pl-PL" altLang="pl-PL" sz="2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202" y="440749"/>
            <a:ext cx="2716401" cy="63703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0591" y="1256839"/>
            <a:ext cx="4464521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18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>ZAKRES PRAKTYK:</a:t>
            </a:r>
            <a:b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20591" y="1917219"/>
            <a:ext cx="8571889" cy="432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3675" indent="-19367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b="1">
                <a:solidFill>
                  <a:srgbClr val="CD1432"/>
                </a:solidFill>
                <a:latin typeface="+mn-lt"/>
                <a:ea typeface="+mn-ea"/>
                <a:cs typeface="+mn-cs"/>
              </a:defRPr>
            </a:lvl1pPr>
            <a:lvl2pPr marL="573088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rgbClr val="5F5F5F"/>
                </a:solidFill>
                <a:latin typeface="+mn-lt"/>
              </a:defRPr>
            </a:lvl2pPr>
            <a:lvl3pPr marL="952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5F5F5F"/>
                </a:solidFill>
                <a:latin typeface="+mn-lt"/>
              </a:defRPr>
            </a:lvl3pPr>
            <a:lvl4pPr marL="1330325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4pPr>
            <a:lvl5pPr marL="17113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5pPr>
            <a:lvl6pPr marL="21685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6pPr>
            <a:lvl7pPr marL="26257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7pPr>
            <a:lvl8pPr marL="30829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8pPr>
            <a:lvl9pPr marL="3540125" indent="-185738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Szkolenie obejmujące:</a:t>
            </a:r>
          </a:p>
          <a:p>
            <a:pPr marL="665163" lvl="1" indent="-28575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Specyfikę i podstawy prawne działania firmy;</a:t>
            </a:r>
          </a:p>
          <a:p>
            <a:pPr marL="665163" lvl="1" indent="-28575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Metodologie badania sprawozdań finansowych; </a:t>
            </a:r>
          </a:p>
          <a:p>
            <a:pPr marL="665163" lvl="1" indent="-28575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Zajęcia praktyczne w zakresie umiejętności w sporządzaniu dokumentacji rewizyjnej i badaniu wybranych obszarów sprawozdania finansowego</a:t>
            </a:r>
          </a:p>
          <a:p>
            <a:pPr marL="379413" lvl="1" indent="0" algn="just">
              <a:buNone/>
            </a:pPr>
            <a:endParaRPr lang="pl-PL" b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w audycie</a:t>
            </a:r>
          </a:p>
          <a:p>
            <a:pPr marL="665163" lvl="1" indent="-28575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Zapoznanie się z dokumentacja rewizyjną klientów i narzędziami stosowanymi przy badaniu sprawozdań finansowych;</a:t>
            </a:r>
          </a:p>
          <a:p>
            <a:pPr marL="665163" lvl="1" indent="-28575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Przygotowywanie dokumentacji rewizyjnej dla wybranych obszarów</a:t>
            </a:r>
          </a:p>
          <a:p>
            <a:pPr marL="379413" lvl="1" indent="0" algn="just">
              <a:buNone/>
            </a:pPr>
            <a:endParaRPr lang="pl-PL" b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w księgowości</a:t>
            </a:r>
            <a: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l-PL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pl-PL" b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Praca zadaniowa związana z realizacja powierzonych zadań</a:t>
            </a:r>
          </a:p>
          <a:p>
            <a:pPr algn="just">
              <a:buFont typeface="Wingdings" pitchFamily="2" charset="2"/>
              <a:buNone/>
            </a:pPr>
            <a:endParaRPr lang="pl-PL" b="0" kern="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13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12717" y="6472759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CD14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25344"/>
            <a:ext cx="2092500" cy="18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5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Pole tekstowe 4"/>
          <p:cNvSpPr txBox="1"/>
          <p:nvPr/>
        </p:nvSpPr>
        <p:spPr>
          <a:xfrm>
            <a:off x="0" y="1249737"/>
            <a:ext cx="9144000" cy="513159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pl-PL" altLang="pl-PL" sz="200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altLang="pl-PL" sz="1100" dirty="0"/>
          </a:p>
        </p:txBody>
      </p:sp>
      <p:sp>
        <p:nvSpPr>
          <p:cNvPr id="31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202" y="303743"/>
            <a:ext cx="2716401" cy="63703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-645452" y="1249737"/>
            <a:ext cx="4119845" cy="579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>ETAPY PRAKTYK: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23312" y="1829351"/>
            <a:ext cx="842787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Etap Wstępny (8 lipca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kwestie organizacyjne (dokumenty, oświadczenia o poufności, kwestionariusze, uzupełnienie dokumentów osobowych np. formularz osobowy, deklaracja uczestnictwa, oświadczenie o danych osobowych), podpisanie umów;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prezentacja firmy, omówienie przebiegu i organizacji praktyk;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Pierwszy etap (9 - 12 lipca 2019)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zapoznanie się z firmą, branżą, produktami;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szkolenia teoretyczne oraz praktyczne z zakresu np. dokumentacji rewizyjnej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Drugi etap stażu (15 - 19 lipca oraz 22 – 26 lipca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księgowa;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w audycie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Trzeci etap stażu (24 -26 lipca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księgowa cd.;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praktyka w audycie cd.;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praca samodzielna w zespołach nad powierzonym zadaniem/ </a:t>
            </a:r>
            <a:r>
              <a:rPr lang="pl-PL" sz="1600" dirty="0" err="1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case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l-PL" sz="1600" dirty="0" err="1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study</a:t>
            </a:r>
            <a:endParaRPr lang="pl-PL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Zakończenie programu stażowego, wydanie zaświadczeń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54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472759"/>
            <a:ext cx="9361040" cy="360362"/>
            <a:chOff x="-113" y="11452"/>
            <a:chExt cx="11339" cy="567"/>
          </a:xfrm>
          <a:solidFill>
            <a:srgbClr val="CD1432"/>
          </a:solidFill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548866"/>
            <a:ext cx="2088232" cy="19250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6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8" name="Pole tekstowe 4"/>
          <p:cNvSpPr txBox="1"/>
          <p:nvPr/>
        </p:nvSpPr>
        <p:spPr>
          <a:xfrm>
            <a:off x="0" y="1307890"/>
            <a:ext cx="9144000" cy="501326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pl-PL" sz="2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975" y="312738"/>
            <a:ext cx="2716401" cy="63703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07975" y="1124744"/>
            <a:ext cx="3324225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>ORGANIZACJA: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7983" y="2180403"/>
            <a:ext cx="8708513" cy="40569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latin typeface="Century Gothic" panose="020B0502020202020204" pitchFamily="34" charset="0"/>
              </a:rPr>
              <a:t>Zgłoszenia na praktyki wraz z cv proszę kierować na adres mailowy: </a:t>
            </a:r>
            <a:r>
              <a:rPr lang="pl-PL" sz="1600" b="1" dirty="0">
                <a:latin typeface="Century Gothic" panose="020B0502020202020204" pitchFamily="34" charset="0"/>
                <a:hlinkClick r:id="rId4"/>
              </a:rPr>
              <a:t>rekrutacja@ecovis.pl</a:t>
            </a:r>
            <a:r>
              <a:rPr lang="pl-PL" sz="1600" b="1" dirty="0">
                <a:latin typeface="Century Gothic" panose="020B0502020202020204" pitchFamily="34" charset="0"/>
              </a:rPr>
              <a:t> </a:t>
            </a:r>
            <a:br>
              <a:rPr lang="pl-PL" sz="1600" b="1" dirty="0">
                <a:latin typeface="Century Gothic" panose="020B0502020202020204" pitchFamily="34" charset="0"/>
              </a:rPr>
            </a:br>
            <a:r>
              <a:rPr lang="pl-PL" sz="1600" b="1" dirty="0">
                <a:latin typeface="Century Gothic" panose="020B0502020202020204" pitchFamily="34" charset="0"/>
              </a:rPr>
              <a:t>z dopiskiem w tytule: „praktyki”.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600" dirty="0">
              <a:latin typeface="Century Gothic" panose="020B0502020202020204" pitchFamily="34" charset="0"/>
            </a:endParaRPr>
          </a:p>
          <a:p>
            <a:r>
              <a:rPr lang="pl-PL" sz="1600" u="sng" dirty="0">
                <a:solidFill>
                  <a:srgbClr val="CD1432"/>
                </a:solidFill>
                <a:latin typeface="Century Gothic" panose="020B0502020202020204" pitchFamily="34" charset="0"/>
              </a:rPr>
              <a:t>Proszę o zawarcie w cv następującego oświadczenia:</a:t>
            </a:r>
          </a:p>
          <a:p>
            <a:r>
              <a:rPr lang="pl-PL" sz="1600" dirty="0">
                <a:latin typeface="Century Gothic" panose="020B0502020202020204" pitchFamily="34" charset="0"/>
              </a:rPr>
              <a:t>„Wyrażam zgodę na przetwarzanie wszystkich  danych osobowych zawartych w moim CV  na potrzeby rekrutacji w programie  praktyk studenckich w firmie ECOVIS System Rewident Sp. z o. o. z siedzibą przy ulicy Garażowej 5A w Warszawie.”</a:t>
            </a:r>
            <a:endParaRPr lang="pl-PL" sz="1400" dirty="0"/>
          </a:p>
          <a:p>
            <a:pPr algn="l"/>
            <a:endParaRPr lang="pl-PL" sz="1600" dirty="0">
              <a:latin typeface="Century Gothic" panose="020B0502020202020204" pitchFamily="34" charset="0"/>
            </a:endParaRPr>
          </a:p>
          <a:p>
            <a:pPr algn="l"/>
            <a:endParaRPr lang="pl-PL" sz="16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Century Gothic" panose="020B0502020202020204" pitchFamily="34" charset="0"/>
              </a:rPr>
              <a:t>Sprawy organizacyjne: Kamila Kamińska (kamila.kaminska@ecovis.pl).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Century Gothic" panose="020B0502020202020204" pitchFamily="34" charset="0"/>
              </a:rPr>
              <a:t>Godziny praktyk: 9-16 (możliwość indywidulanego ustalenia przedziału czasowego)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Century Gothic" panose="020B0502020202020204" pitchFamily="34" charset="0"/>
              </a:rPr>
              <a:t>Praktykanci będą zdobywać umiejętności pod nadzorem specjalistów i biegłych rewidentów.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Century Gothic" panose="020B0502020202020204" pitchFamily="34" charset="0"/>
              </a:rPr>
              <a:t>W przypadku niektórych prac oraz </a:t>
            </a:r>
            <a:r>
              <a:rPr lang="pl-PL" sz="1600" dirty="0" err="1">
                <a:latin typeface="Century Gothic" panose="020B0502020202020204" pitchFamily="34" charset="0"/>
              </a:rPr>
              <a:t>case</a:t>
            </a:r>
            <a:r>
              <a:rPr lang="pl-PL" sz="1600" dirty="0">
                <a:latin typeface="Century Gothic" panose="020B0502020202020204" pitchFamily="34" charset="0"/>
              </a:rPr>
              <a:t> </a:t>
            </a:r>
            <a:r>
              <a:rPr lang="pl-PL" sz="1600" dirty="0" err="1">
                <a:latin typeface="Century Gothic" panose="020B0502020202020204" pitchFamily="34" charset="0"/>
              </a:rPr>
              <a:t>study</a:t>
            </a:r>
            <a:r>
              <a:rPr lang="pl-PL" sz="1600" dirty="0">
                <a:latin typeface="Century Gothic" panose="020B0502020202020204" pitchFamily="34" charset="0"/>
              </a:rPr>
              <a:t>, praktykanci będą pracować</a:t>
            </a:r>
            <a:br>
              <a:rPr lang="pl-PL" sz="1600" dirty="0">
                <a:latin typeface="Century Gothic" panose="020B0502020202020204" pitchFamily="34" charset="0"/>
              </a:rPr>
            </a:br>
            <a:r>
              <a:rPr lang="pl-PL" sz="1600" dirty="0">
                <a:latin typeface="Century Gothic" panose="020B0502020202020204" pitchFamily="34" charset="0"/>
              </a:rPr>
              <a:t>w grupach roboczych i będzie to praca zespołowa.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Century Gothic" panose="020B0502020202020204" pitchFamily="34" charset="0"/>
              </a:rPr>
              <a:t>Opiekunami odpowiedzialnymi za praktykantów będą wyznaczeni biegli rewidenci.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666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472851"/>
            <a:ext cx="9361040" cy="360362"/>
            <a:chOff x="-113" y="11413"/>
            <a:chExt cx="11339" cy="567"/>
          </a:xfrm>
          <a:solidFill>
            <a:srgbClr val="CD1432"/>
          </a:solidFill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13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79" y="6541246"/>
            <a:ext cx="2092500" cy="18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1400" dirty="0">
                <a:solidFill>
                  <a:schemeClr val="bg1"/>
                </a:solidFill>
              </a:rPr>
              <a:t>www.ecovis.com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7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8" name="Pole tekstowe 4"/>
          <p:cNvSpPr txBox="1"/>
          <p:nvPr/>
        </p:nvSpPr>
        <p:spPr>
          <a:xfrm>
            <a:off x="0" y="1308999"/>
            <a:ext cx="9144000" cy="501326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Pole tekstowe 6"/>
          <p:cNvSpPr txBox="1"/>
          <p:nvPr/>
        </p:nvSpPr>
        <p:spPr>
          <a:xfrm flipV="1">
            <a:off x="0" y="6418989"/>
            <a:ext cx="9144000" cy="45719"/>
          </a:xfrm>
          <a:prstGeom prst="rect">
            <a:avLst/>
          </a:prstGeom>
          <a:solidFill>
            <a:srgbClr val="CD143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210" y="312738"/>
            <a:ext cx="2716401" cy="637032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7983" y="1268760"/>
            <a:ext cx="3324225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endParaRPr lang="pl-PL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7983" y="2180403"/>
            <a:ext cx="8571889" cy="4162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graphicFrame>
        <p:nvGraphicFramePr>
          <p:cNvPr id="20" name="Diagram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6282244"/>
              </p:ext>
            </p:extLst>
          </p:nvPr>
        </p:nvGraphicFramePr>
        <p:xfrm>
          <a:off x="827584" y="2492896"/>
          <a:ext cx="7197600" cy="249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-108520" y="1196752"/>
            <a:ext cx="3324225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  <a:t/>
            </a:r>
            <a:br>
              <a:rPr lang="pl-PL" sz="2000" dirty="0">
                <a:solidFill>
                  <a:srgbClr val="CD1432"/>
                </a:solidFill>
                <a:latin typeface="Century Gothic" panose="020B0502020202020204" pitchFamily="34" charset="0"/>
              </a:rPr>
            </a:br>
            <a:r>
              <a:rPr lang="pl-PL" sz="2000" b="1" u="sng" dirty="0">
                <a:solidFill>
                  <a:srgbClr val="CD1432"/>
                </a:solidFill>
                <a:latin typeface="Century Gothic" panose="020B0502020202020204" pitchFamily="34" charset="0"/>
              </a:rPr>
              <a:t>DANE KONTAKTOWE</a:t>
            </a:r>
            <a:endParaRPr lang="en-GB" sz="2000" b="1" u="sng" dirty="0">
              <a:solidFill>
                <a:srgbClr val="CD143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608276" y="5229200"/>
            <a:ext cx="7674604" cy="792088"/>
            <a:chOff x="1390" y="69339"/>
            <a:chExt cx="7674604" cy="396521"/>
          </a:xfrm>
          <a:scene3d>
            <a:camera prst="orthographicFront"/>
            <a:lightRig rig="flat" dir="t"/>
          </a:scene3d>
        </p:grpSpPr>
        <p:sp>
          <p:nvSpPr>
            <p:cNvPr id="21" name="Prostokąt zaokrąglony 20"/>
            <p:cNvSpPr/>
            <p:nvPr/>
          </p:nvSpPr>
          <p:spPr>
            <a:xfrm>
              <a:off x="1390" y="69339"/>
              <a:ext cx="7674604" cy="396521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ysClr val="window" lastClr="FFFFFF">
                    <a:hueOff val="0"/>
                    <a:satOff val="0"/>
                    <a:lumOff val="0"/>
                    <a:alphaOff val="0"/>
                    <a:tint val="50000"/>
                    <a:satMod val="300000"/>
                  </a:sysClr>
                </a:gs>
                <a:gs pos="35000">
                  <a:sysClr val="window" lastClr="FFFFFF">
                    <a:hueOff val="0"/>
                    <a:satOff val="0"/>
                    <a:lumOff val="0"/>
                    <a:alphaOff val="0"/>
                    <a:tint val="37000"/>
                    <a:satMod val="300000"/>
                  </a:sysClr>
                </a:gs>
                <a:gs pos="100000">
                  <a:sysClr val="window" lastClr="FFFFFF">
                    <a:hueOff val="0"/>
                    <a:satOff val="0"/>
                    <a:lumOff val="0"/>
                    <a:alphaOff val="0"/>
                    <a:tint val="15000"/>
                    <a:satMod val="350000"/>
                  </a:sys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Prostokąt 22"/>
            <p:cNvSpPr/>
            <p:nvPr/>
          </p:nvSpPr>
          <p:spPr>
            <a:xfrm>
              <a:off x="13004" y="80953"/>
              <a:ext cx="7651376" cy="3732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</a:rPr>
                <a:t/>
              </a:r>
              <a:b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</a:rPr>
              </a:br>
              <a: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</a:rPr>
                <a:t>Więcej informacji na </a:t>
              </a:r>
              <a: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  <a:hlinkClick r:id="rId9"/>
                </a:rPr>
                <a:t>www.system-rewident.com.pl</a:t>
              </a:r>
              <a: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</a:rPr>
                <a:t> lub </a:t>
              </a:r>
              <a:r>
                <a:rPr lang="pl-PL" sz="1100" b="1" kern="1200" dirty="0">
                  <a:solidFill>
                    <a:srgbClr val="5A5A5A"/>
                  </a:solidFill>
                  <a:latin typeface="Century Gothic" panose="020B0502020202020204" pitchFamily="34" charset="0"/>
                  <a:hlinkClick r:id="rId10"/>
                </a:rPr>
                <a:t>www.ecovis.com</a:t>
              </a:r>
              <a:endParaRPr lang="pl-PL" sz="1100" b="1" kern="1200" dirty="0">
                <a:solidFill>
                  <a:srgbClr val="5A5A5A"/>
                </a:solidFill>
                <a:latin typeface="Century Gothic" panose="020B0502020202020204" pitchFamily="34" charset="0"/>
              </a:endParaRP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100" b="1" dirty="0" err="1">
                  <a:solidFill>
                    <a:srgbClr val="5A5A5A"/>
                  </a:solidFill>
                  <a:latin typeface="Century Gothic" panose="020B0502020202020204" pitchFamily="34" charset="0"/>
                </a:rPr>
                <a:t>e-mail</a:t>
              </a:r>
              <a:r>
                <a:rPr lang="de-DE" sz="1100" b="1" dirty="0">
                  <a:solidFill>
                    <a:srgbClr val="5A5A5A"/>
                  </a:solidFill>
                  <a:latin typeface="Century Gothic" panose="020B0502020202020204" pitchFamily="34" charset="0"/>
                </a:rPr>
                <a:t>:</a:t>
              </a:r>
              <a:r>
                <a:rPr lang="pl-PL" sz="1100" b="1" dirty="0">
                  <a:solidFill>
                    <a:srgbClr val="5A5A5A"/>
                  </a:solidFill>
                  <a:latin typeface="Century Gothic" panose="020B0502020202020204" pitchFamily="34" charset="0"/>
                </a:rPr>
                <a:t>    </a:t>
              </a:r>
              <a:r>
                <a:rPr lang="pl-PL" sz="1100" b="1" dirty="0">
                  <a:solidFill>
                    <a:srgbClr val="5A5A5A"/>
                  </a:solidFill>
                  <a:latin typeface="Century Gothic" panose="020B0502020202020204" pitchFamily="34" charset="0"/>
                  <a:cs typeface="Arial" pitchFamily="34" charset="0"/>
                  <a:hlinkClick r:id="rId11"/>
                </a:rPr>
                <a:t>warsaw-sr@ecovis.com</a:t>
              </a:r>
              <a:endParaRPr lang="pl-PL" sz="1100" b="1" dirty="0">
                <a:solidFill>
                  <a:srgbClr val="5A5A5A"/>
                </a:solidFill>
                <a:latin typeface="Century Gothic" panose="020B0502020202020204" pitchFamily="34" charset="0"/>
                <a:cs typeface="Arial" pitchFamily="34" charset="0"/>
              </a:endParaRP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100" b="1" kern="1200" dirty="0">
                <a:solidFill>
                  <a:srgbClr val="5A5A5A"/>
                </a:solidFill>
                <a:latin typeface="Century Gothic" panose="020B0502020202020204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5645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5866</TotalTime>
  <Words>335</Words>
  <Application>Microsoft Office PowerPoint</Application>
  <PresentationFormat>Pokaz na ekranie (4:3)</PresentationFormat>
  <Paragraphs>122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Kierownictwo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Administrator</cp:lastModifiedBy>
  <cp:revision>227</cp:revision>
  <cp:lastPrinted>2018-06-08T14:48:19Z</cp:lastPrinted>
  <dcterms:created xsi:type="dcterms:W3CDTF">2014-11-29T21:00:32Z</dcterms:created>
  <dcterms:modified xsi:type="dcterms:W3CDTF">2019-06-03T09:53:49Z</dcterms:modified>
</cp:coreProperties>
</file>